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63DC9-705A-5645-92A9-B8A058787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779A71-4C3F-CF41-A4C7-13A15158B1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B529C-3E79-7E42-8D91-0DE2D0C7D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5930F-A21A-5F47-8079-C6D429A84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3911C-8E60-7A47-AB4A-AB97616CC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210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A35F9-F1F9-914E-80CE-1C7E27F30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C60D14-C217-A942-9AEE-68266FFECF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6353C-43E4-5948-8715-97BBCF0DA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3E4F4-BCBA-4B40-89C0-81F6E4A64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2DA64-1DC4-A948-9643-96010555A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175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78BF3C-4348-C844-ADDD-9FFAC5A4C3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CD78C3-D818-D649-AE86-80D0786CB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82AA8-EA77-EC49-861E-9DDA91BA7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5F618-FF6F-6E4F-A67C-E8FFE55E7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C56D5-35A5-CF41-8838-674E9B02D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012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CF901-89CB-C847-9507-481CCB5D9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415DB-CDE9-7946-BD25-2610F6AE0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331DE-9A6E-8D4A-827F-A4692ECA5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8CD6C-549F-2C4C-A94A-9C4FAEC95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16402-3B25-6A46-A05E-803A1EAC6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59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80EB2-5011-F34D-B6FD-266BC7A39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9566DE-3A02-6B40-9CE3-4D4576E3D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F6467-A9F9-AD4A-94AC-0F447ED21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D9993-B974-A446-895C-20B2291E6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ABC3E-090E-DF4E-8E14-9363D1070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84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4EDD5-D419-714F-BC0D-F0233C078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FC32C-599E-9945-8F05-1CC1678C04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208C4-E7AE-044C-AA07-D2DD244B97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954A0-8940-A34B-8119-E2B28CAD7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6E1EC9-A488-1943-8071-CF0F74768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D0C00-824E-B34A-AC56-0A2B5DD19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32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09AED-C89B-FA47-B311-09FBA4A37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C56D9-D585-7948-8CF4-DA54CF03F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59099-700A-9847-959B-CD4AC6E0A5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2B25F3-D0B8-0E42-A619-6C8F119B7C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E03116-FF74-5A4C-BB8B-50FF01AF5B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6888DD-B758-1042-B9B0-8E32AD3E9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0C91F1-6E33-3E45-8F60-12741FDB6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921873-1FB9-A045-A774-306AC3002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2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54906-91C5-D949-925B-34A5C9962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9FF2AF-65BB-BE44-8DB3-BA3286C0F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BA7892-3312-8440-A9AA-3FD9844E8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3969C9-7853-8048-8F08-2CFA1C3F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521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82E681-0981-0A49-AE07-400413A3D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AACCB6-8114-9A40-9679-A1B530AD6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8EF47-26B2-634E-855F-7E2D0FC19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47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3CEEB-F77B-5844-B07B-A007E48DD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F3D43-B91F-CF42-AFC2-D9EC5BD9E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63A65-F5B8-FB4E-99EC-421CA0C933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E45A66-26A4-0641-B2A5-1B588BC47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D9022-0360-2C43-BCBA-23619CBED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A75865-DA57-2E4D-AF03-039B71F7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08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AE111-D5E2-9846-8227-8A51A7D93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E6F93-4B60-F94A-B17C-A0EE2E6194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FE1DE0-403C-F146-9463-F7BE98012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B4B3B8-0602-4E43-A9A0-DD064FB1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D1B58-D486-3040-B28F-EA5F2BD15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9C15D4-802E-FF43-B62B-7620DA97D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698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D9B2FE-FDD2-4A48-B71E-5CDE9D0D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48FE3-2B70-8247-A3AD-D3F7BC4BB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847B8-282A-6740-9C69-9F306CF0E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C02C2-FD3F-CD46-9A2F-44D9B7B4ADD3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FAE66-E729-594C-8EE0-3EF23DAAB9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F22AB-3941-4F4B-8194-B694FC53E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83B7C-13D1-E74E-B7BA-7041EB5F94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6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FA62E-3810-8A48-9EDD-627E435723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9A0064"/>
                </a:solidFill>
                <a:latin typeface="Helvetica" pitchFamily="2" charset="0"/>
              </a:rPr>
              <a:t>SmartPrep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DA2A20-9967-2942-8D4B-6096AD09BC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9A0064"/>
                </a:solidFill>
                <a:latin typeface="Helvetica Light" panose="020B0403020202020204" pitchFamily="34" charset="0"/>
              </a:rPr>
              <a:t>Using blockchain and mobile apps to empower community preparedness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194B9A-BCD7-834A-B9C5-C868BADB3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0333" y="0"/>
            <a:ext cx="1481667" cy="107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2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6A55A-4C35-CD49-8255-F0209AEFF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9A0064"/>
                </a:solidFill>
                <a:latin typeface="Helvetica" pitchFamily="2" charset="0"/>
              </a:rPr>
              <a:t>User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9283892-BCDD-9345-8C2F-B0386F4760AA}"/>
              </a:ext>
            </a:extLst>
          </p:cNvPr>
          <p:cNvGrpSpPr>
            <a:grpSpLocks noChangeAspect="1"/>
          </p:cNvGrpSpPr>
          <p:nvPr/>
        </p:nvGrpSpPr>
        <p:grpSpPr>
          <a:xfrm>
            <a:off x="5042590" y="2076132"/>
            <a:ext cx="2704592" cy="2704591"/>
            <a:chOff x="5042590" y="2778674"/>
            <a:chExt cx="2106824" cy="210682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B4934AE7-65CB-9C42-9921-0E635FF31A18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281248" y="3073299"/>
              <a:ext cx="1843992" cy="1281323"/>
            </a:xfrm>
            <a:custGeom>
              <a:avLst/>
              <a:gdLst>
                <a:gd name="T0" fmla="*/ 263 w 411"/>
                <a:gd name="T1" fmla="*/ 47 h 506"/>
                <a:gd name="T2" fmla="*/ 46 w 411"/>
                <a:gd name="T3" fmla="*/ 47 h 506"/>
                <a:gd name="T4" fmla="*/ 46 w 411"/>
                <a:gd name="T5" fmla="*/ 459 h 506"/>
                <a:gd name="T6" fmla="*/ 364 w 411"/>
                <a:gd name="T7" fmla="*/ 459 h 506"/>
                <a:gd name="T8" fmla="*/ 364 w 411"/>
                <a:gd name="T9" fmla="*/ 149 h 506"/>
                <a:gd name="T10" fmla="*/ 263 w 411"/>
                <a:gd name="T11" fmla="*/ 149 h 506"/>
                <a:gd name="T12" fmla="*/ 263 w 411"/>
                <a:gd name="T13" fmla="*/ 47 h 506"/>
                <a:gd name="T14" fmla="*/ 346 w 411"/>
                <a:gd name="T15" fmla="*/ 168 h 506"/>
                <a:gd name="T16" fmla="*/ 346 w 411"/>
                <a:gd name="T17" fmla="*/ 441 h 506"/>
                <a:gd name="T18" fmla="*/ 65 w 411"/>
                <a:gd name="T19" fmla="*/ 441 h 506"/>
                <a:gd name="T20" fmla="*/ 65 w 411"/>
                <a:gd name="T21" fmla="*/ 66 h 506"/>
                <a:gd name="T22" fmla="*/ 245 w 411"/>
                <a:gd name="T23" fmla="*/ 66 h 506"/>
                <a:gd name="T24" fmla="*/ 245 w 411"/>
                <a:gd name="T25" fmla="*/ 168 h 506"/>
                <a:gd name="T26" fmla="*/ 346 w 411"/>
                <a:gd name="T27" fmla="*/ 168 h 506"/>
                <a:gd name="T28" fmla="*/ 287 w 411"/>
                <a:gd name="T29" fmla="*/ 0 h 506"/>
                <a:gd name="T30" fmla="*/ 0 w 411"/>
                <a:gd name="T31" fmla="*/ 0 h 506"/>
                <a:gd name="T32" fmla="*/ 0 w 411"/>
                <a:gd name="T33" fmla="*/ 506 h 506"/>
                <a:gd name="T34" fmla="*/ 411 w 411"/>
                <a:gd name="T35" fmla="*/ 506 h 506"/>
                <a:gd name="T36" fmla="*/ 411 w 411"/>
                <a:gd name="T37" fmla="*/ 125 h 506"/>
                <a:gd name="T38" fmla="*/ 287 w 411"/>
                <a:gd name="T39" fmla="*/ 0 h 506"/>
                <a:gd name="T40" fmla="*/ 393 w 411"/>
                <a:gd name="T41" fmla="*/ 488 h 506"/>
                <a:gd name="T42" fmla="*/ 18 w 411"/>
                <a:gd name="T43" fmla="*/ 488 h 506"/>
                <a:gd name="T44" fmla="*/ 18 w 411"/>
                <a:gd name="T45" fmla="*/ 18 h 506"/>
                <a:gd name="T46" fmla="*/ 279 w 411"/>
                <a:gd name="T47" fmla="*/ 18 h 506"/>
                <a:gd name="T48" fmla="*/ 393 w 411"/>
                <a:gd name="T49" fmla="*/ 133 h 506"/>
                <a:gd name="T50" fmla="*/ 393 w 411"/>
                <a:gd name="T51" fmla="*/ 488 h 506"/>
                <a:gd name="T52" fmla="*/ 115 w 411"/>
                <a:gd name="T53" fmla="*/ 346 h 506"/>
                <a:gd name="T54" fmla="*/ 296 w 411"/>
                <a:gd name="T55" fmla="*/ 346 h 506"/>
                <a:gd name="T56" fmla="*/ 296 w 411"/>
                <a:gd name="T57" fmla="*/ 328 h 506"/>
                <a:gd name="T58" fmla="*/ 115 w 411"/>
                <a:gd name="T59" fmla="*/ 328 h 506"/>
                <a:gd name="T60" fmla="*/ 115 w 411"/>
                <a:gd name="T61" fmla="*/ 346 h 506"/>
                <a:gd name="T62" fmla="*/ 115 w 411"/>
                <a:gd name="T63" fmla="*/ 253 h 506"/>
                <a:gd name="T64" fmla="*/ 296 w 411"/>
                <a:gd name="T65" fmla="*/ 253 h 506"/>
                <a:gd name="T66" fmla="*/ 296 w 411"/>
                <a:gd name="T67" fmla="*/ 235 h 506"/>
                <a:gd name="T68" fmla="*/ 115 w 411"/>
                <a:gd name="T69" fmla="*/ 235 h 506"/>
                <a:gd name="T70" fmla="*/ 115 w 411"/>
                <a:gd name="T71" fmla="*/ 253 h 506"/>
                <a:gd name="T72" fmla="*/ 115 w 411"/>
                <a:gd name="T73" fmla="*/ 300 h 506"/>
                <a:gd name="T74" fmla="*/ 296 w 411"/>
                <a:gd name="T75" fmla="*/ 300 h 506"/>
                <a:gd name="T76" fmla="*/ 296 w 411"/>
                <a:gd name="T77" fmla="*/ 282 h 506"/>
                <a:gd name="T78" fmla="*/ 115 w 411"/>
                <a:gd name="T79" fmla="*/ 282 h 506"/>
                <a:gd name="T80" fmla="*/ 115 w 411"/>
                <a:gd name="T81" fmla="*/ 300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1" h="506">
                  <a:moveTo>
                    <a:pt x="263" y="47"/>
                  </a:moveTo>
                  <a:lnTo>
                    <a:pt x="46" y="47"/>
                  </a:lnTo>
                  <a:lnTo>
                    <a:pt x="46" y="459"/>
                  </a:lnTo>
                  <a:lnTo>
                    <a:pt x="364" y="459"/>
                  </a:lnTo>
                  <a:lnTo>
                    <a:pt x="364" y="149"/>
                  </a:lnTo>
                  <a:lnTo>
                    <a:pt x="263" y="149"/>
                  </a:lnTo>
                  <a:lnTo>
                    <a:pt x="263" y="47"/>
                  </a:lnTo>
                  <a:close/>
                  <a:moveTo>
                    <a:pt x="346" y="168"/>
                  </a:moveTo>
                  <a:lnTo>
                    <a:pt x="346" y="441"/>
                  </a:lnTo>
                  <a:lnTo>
                    <a:pt x="65" y="441"/>
                  </a:lnTo>
                  <a:lnTo>
                    <a:pt x="65" y="66"/>
                  </a:lnTo>
                  <a:lnTo>
                    <a:pt x="245" y="66"/>
                  </a:lnTo>
                  <a:lnTo>
                    <a:pt x="245" y="168"/>
                  </a:lnTo>
                  <a:lnTo>
                    <a:pt x="346" y="168"/>
                  </a:lnTo>
                  <a:close/>
                  <a:moveTo>
                    <a:pt x="287" y="0"/>
                  </a:moveTo>
                  <a:lnTo>
                    <a:pt x="0" y="0"/>
                  </a:lnTo>
                  <a:lnTo>
                    <a:pt x="0" y="506"/>
                  </a:lnTo>
                  <a:lnTo>
                    <a:pt x="411" y="506"/>
                  </a:lnTo>
                  <a:lnTo>
                    <a:pt x="411" y="125"/>
                  </a:lnTo>
                  <a:lnTo>
                    <a:pt x="287" y="0"/>
                  </a:lnTo>
                  <a:close/>
                  <a:moveTo>
                    <a:pt x="393" y="488"/>
                  </a:moveTo>
                  <a:lnTo>
                    <a:pt x="18" y="488"/>
                  </a:lnTo>
                  <a:lnTo>
                    <a:pt x="18" y="18"/>
                  </a:lnTo>
                  <a:lnTo>
                    <a:pt x="279" y="18"/>
                  </a:lnTo>
                  <a:lnTo>
                    <a:pt x="393" y="133"/>
                  </a:lnTo>
                  <a:lnTo>
                    <a:pt x="393" y="488"/>
                  </a:lnTo>
                  <a:close/>
                  <a:moveTo>
                    <a:pt x="115" y="346"/>
                  </a:moveTo>
                  <a:lnTo>
                    <a:pt x="296" y="346"/>
                  </a:lnTo>
                  <a:lnTo>
                    <a:pt x="296" y="328"/>
                  </a:lnTo>
                  <a:lnTo>
                    <a:pt x="115" y="328"/>
                  </a:lnTo>
                  <a:lnTo>
                    <a:pt x="115" y="346"/>
                  </a:lnTo>
                  <a:close/>
                  <a:moveTo>
                    <a:pt x="115" y="253"/>
                  </a:moveTo>
                  <a:lnTo>
                    <a:pt x="296" y="253"/>
                  </a:lnTo>
                  <a:lnTo>
                    <a:pt x="296" y="235"/>
                  </a:lnTo>
                  <a:lnTo>
                    <a:pt x="115" y="235"/>
                  </a:lnTo>
                  <a:lnTo>
                    <a:pt x="115" y="253"/>
                  </a:lnTo>
                  <a:close/>
                  <a:moveTo>
                    <a:pt x="115" y="300"/>
                  </a:moveTo>
                  <a:lnTo>
                    <a:pt x="296" y="300"/>
                  </a:lnTo>
                  <a:lnTo>
                    <a:pt x="296" y="282"/>
                  </a:lnTo>
                  <a:lnTo>
                    <a:pt x="115" y="282"/>
                  </a:lnTo>
                  <a:lnTo>
                    <a:pt x="115" y="3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dirty="0">
                  <a:latin typeface="Helvetica" pitchFamily="2" charset="0"/>
                </a:rPr>
                <a:t>James</a:t>
              </a:r>
            </a:p>
            <a:p>
              <a:r>
                <a:rPr lang="en-US" sz="1600" b="1" dirty="0">
                  <a:solidFill>
                    <a:srgbClr val="9A0064"/>
                  </a:solidFill>
                  <a:latin typeface="Helvetica" pitchFamily="2" charset="0"/>
                </a:rPr>
                <a:t>- Nigerian </a:t>
              </a:r>
            </a:p>
            <a:p>
              <a:r>
                <a:rPr lang="en-US" sz="1600" b="1" dirty="0">
                  <a:solidFill>
                    <a:srgbClr val="9A0064"/>
                  </a:solidFill>
                  <a:latin typeface="Helvetica" pitchFamily="2" charset="0"/>
                </a:rPr>
                <a:t>- 26 years old </a:t>
              </a:r>
            </a:p>
            <a:p>
              <a:r>
                <a:rPr lang="en-US" sz="1600" b="1" dirty="0">
                  <a:solidFill>
                    <a:srgbClr val="9A0064"/>
                  </a:solidFill>
                  <a:latin typeface="Helvetica" pitchFamily="2" charset="0"/>
                </a:rPr>
                <a:t>- university graduate </a:t>
              </a:r>
            </a:p>
            <a:p>
              <a:r>
                <a:rPr lang="en-US" sz="1600" b="1" dirty="0">
                  <a:solidFill>
                    <a:srgbClr val="9A0064"/>
                  </a:solidFill>
                  <a:latin typeface="Helvetica" pitchFamily="2" charset="0"/>
                </a:rPr>
                <a:t>- Budding business man/developer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0978FFB-42D3-3F4F-A397-BCD97870AC5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42590" y="2778674"/>
              <a:ext cx="2106824" cy="2106823"/>
            </a:xfrm>
            <a:prstGeom prst="ellipse">
              <a:avLst/>
            </a:prstGeom>
            <a:noFill/>
            <a:ln w="31750">
              <a:solidFill>
                <a:schemeClr val="tx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rgbClr val="9A0064"/>
                </a:solidFill>
                <a:latin typeface="Helvetica" pitchFamily="2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9A20F1B-E509-1E49-8BC4-C6ED353DC445}"/>
              </a:ext>
            </a:extLst>
          </p:cNvPr>
          <p:cNvGrpSpPr/>
          <p:nvPr/>
        </p:nvGrpSpPr>
        <p:grpSpPr>
          <a:xfrm>
            <a:off x="1695207" y="1674575"/>
            <a:ext cx="3757056" cy="882445"/>
            <a:chOff x="1849302" y="1982636"/>
            <a:chExt cx="3757056" cy="882445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0F5CADF8-15C4-0445-95AE-671DA4D66AD5}"/>
                </a:ext>
              </a:extLst>
            </p:cNvPr>
            <p:cNvSpPr/>
            <p:nvPr/>
          </p:nvSpPr>
          <p:spPr>
            <a:xfrm>
              <a:off x="1849302" y="1982636"/>
              <a:ext cx="3713298" cy="834866"/>
            </a:xfrm>
            <a:custGeom>
              <a:avLst/>
              <a:gdLst>
                <a:gd name="connsiteX0" fmla="*/ 0 w 746125"/>
                <a:gd name="connsiteY0" fmla="*/ 0 h 127000"/>
                <a:gd name="connsiteX1" fmla="*/ 619125 w 746125"/>
                <a:gd name="connsiteY1" fmla="*/ 0 h 127000"/>
                <a:gd name="connsiteX2" fmla="*/ 746125 w 746125"/>
                <a:gd name="connsiteY2" fmla="*/ 127000 h 12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6125" h="127000">
                  <a:moveTo>
                    <a:pt x="0" y="0"/>
                  </a:moveTo>
                  <a:lnTo>
                    <a:pt x="619125" y="0"/>
                  </a:lnTo>
                  <a:lnTo>
                    <a:pt x="746125" y="127000"/>
                  </a:lnTo>
                </a:path>
              </a:pathLst>
            </a:custGeom>
            <a:noFill/>
            <a:ln>
              <a:solidFill>
                <a:schemeClr val="tx1"/>
              </a:solidFill>
              <a:prstDash val="dash"/>
              <a:headEnd type="diamond" w="med" len="med"/>
              <a:tailEnd type="non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rgbClr val="9A0064"/>
                </a:solidFill>
                <a:latin typeface="Helvetica" pitchFamily="2" charset="0"/>
              </a:endParaRPr>
            </a:p>
          </p:txBody>
        </p:sp>
        <p:sp>
          <p:nvSpPr>
            <p:cNvPr id="16" name="Diamond 15">
              <a:extLst>
                <a:ext uri="{FF2B5EF4-FFF2-40B4-BE49-F238E27FC236}">
                  <a16:creationId xmlns:a16="http://schemas.microsoft.com/office/drawing/2014/main" id="{12EA5FBD-7381-DA49-AF55-5914565A5C9B}"/>
                </a:ext>
              </a:extLst>
            </p:cNvPr>
            <p:cNvSpPr/>
            <p:nvPr/>
          </p:nvSpPr>
          <p:spPr>
            <a:xfrm rot="19549325">
              <a:off x="5520872" y="2779595"/>
              <a:ext cx="85486" cy="85486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rgbClr val="9A0064"/>
                </a:solidFill>
                <a:latin typeface="Helvetica" pitchFamily="2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42197AF-263C-1247-884A-697B50DEE485}"/>
              </a:ext>
            </a:extLst>
          </p:cNvPr>
          <p:cNvGrpSpPr/>
          <p:nvPr/>
        </p:nvGrpSpPr>
        <p:grpSpPr>
          <a:xfrm>
            <a:off x="1381013" y="3429988"/>
            <a:ext cx="3689619" cy="85486"/>
            <a:chOff x="1393871" y="3683217"/>
            <a:chExt cx="3689619" cy="85486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3CF304C-04B3-1148-AF6A-2FBCF7251EE5}"/>
                </a:ext>
              </a:extLst>
            </p:cNvPr>
            <p:cNvCxnSpPr/>
            <p:nvPr/>
          </p:nvCxnSpPr>
          <p:spPr>
            <a:xfrm>
              <a:off x="1393871" y="3725960"/>
              <a:ext cx="366390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  <a:headEnd type="diamond" w="med" len="med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Diamond 18">
              <a:extLst>
                <a:ext uri="{FF2B5EF4-FFF2-40B4-BE49-F238E27FC236}">
                  <a16:creationId xmlns:a16="http://schemas.microsoft.com/office/drawing/2014/main" id="{86EA3431-BAB6-B14A-8DD4-761DB2A17F3D}"/>
                </a:ext>
              </a:extLst>
            </p:cNvPr>
            <p:cNvSpPr/>
            <p:nvPr/>
          </p:nvSpPr>
          <p:spPr>
            <a:xfrm>
              <a:off x="4998004" y="3683217"/>
              <a:ext cx="85486" cy="85486"/>
            </a:xfrm>
            <a:prstGeom prst="diamond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rgbClr val="9A0064"/>
                </a:solidFill>
                <a:latin typeface="Helvetica" pitchFamily="2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9F49E4D-918B-4E43-BF97-140125F1B2B0}"/>
              </a:ext>
            </a:extLst>
          </p:cNvPr>
          <p:cNvGrpSpPr/>
          <p:nvPr/>
        </p:nvGrpSpPr>
        <p:grpSpPr>
          <a:xfrm>
            <a:off x="1866558" y="4546013"/>
            <a:ext cx="3796525" cy="763854"/>
            <a:chOff x="1826782" y="4614792"/>
            <a:chExt cx="3796525" cy="763854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3473D9EC-A63B-3441-A111-A4F63A56BC6D}"/>
                </a:ext>
              </a:extLst>
            </p:cNvPr>
            <p:cNvSpPr/>
            <p:nvPr/>
          </p:nvSpPr>
          <p:spPr>
            <a:xfrm flipV="1">
              <a:off x="1826782" y="4643664"/>
              <a:ext cx="3761218" cy="734982"/>
            </a:xfrm>
            <a:custGeom>
              <a:avLst/>
              <a:gdLst>
                <a:gd name="connsiteX0" fmla="*/ 0 w 746125"/>
                <a:gd name="connsiteY0" fmla="*/ 0 h 127000"/>
                <a:gd name="connsiteX1" fmla="*/ 619125 w 746125"/>
                <a:gd name="connsiteY1" fmla="*/ 0 h 127000"/>
                <a:gd name="connsiteX2" fmla="*/ 746125 w 746125"/>
                <a:gd name="connsiteY2" fmla="*/ 127000 h 12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6125" h="127000">
                  <a:moveTo>
                    <a:pt x="0" y="0"/>
                  </a:moveTo>
                  <a:lnTo>
                    <a:pt x="619125" y="0"/>
                  </a:lnTo>
                  <a:lnTo>
                    <a:pt x="746125" y="127000"/>
                  </a:lnTo>
                </a:path>
              </a:pathLst>
            </a:custGeom>
            <a:noFill/>
            <a:ln>
              <a:solidFill>
                <a:schemeClr val="tx1"/>
              </a:solidFill>
              <a:prstDash val="dash"/>
              <a:headEnd type="diamond" w="med" len="med"/>
              <a:tailEnd type="non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rgbClr val="9A0064"/>
                </a:solidFill>
                <a:latin typeface="Helvetica" pitchFamily="2" charset="0"/>
              </a:endParaRPr>
            </a:p>
          </p:txBody>
        </p:sp>
        <p:sp>
          <p:nvSpPr>
            <p:cNvPr id="22" name="Diamond 21">
              <a:extLst>
                <a:ext uri="{FF2B5EF4-FFF2-40B4-BE49-F238E27FC236}">
                  <a16:creationId xmlns:a16="http://schemas.microsoft.com/office/drawing/2014/main" id="{CABDA33C-014A-1447-B784-F7E44F7A49DB}"/>
                </a:ext>
              </a:extLst>
            </p:cNvPr>
            <p:cNvSpPr/>
            <p:nvPr/>
          </p:nvSpPr>
          <p:spPr>
            <a:xfrm rot="2710410">
              <a:off x="5537821" y="4614792"/>
              <a:ext cx="85486" cy="85486"/>
            </a:xfrm>
            <a:prstGeom prst="diamond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rgbClr val="9A0064"/>
                </a:solidFill>
                <a:latin typeface="Helvetica" pitchFamily="2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02AF10B-47AB-ED42-A86F-337B8D6AF5E1}"/>
              </a:ext>
            </a:extLst>
          </p:cNvPr>
          <p:cNvGrpSpPr/>
          <p:nvPr/>
        </p:nvGrpSpPr>
        <p:grpSpPr>
          <a:xfrm>
            <a:off x="7106556" y="4540215"/>
            <a:ext cx="3770484" cy="768447"/>
            <a:chOff x="6568197" y="4604348"/>
            <a:chExt cx="3770484" cy="768447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6413DD5C-3762-044B-91C8-9582B822C580}"/>
                </a:ext>
              </a:extLst>
            </p:cNvPr>
            <p:cNvSpPr/>
            <p:nvPr/>
          </p:nvSpPr>
          <p:spPr>
            <a:xfrm flipH="1" flipV="1">
              <a:off x="6624585" y="4657535"/>
              <a:ext cx="3714096" cy="715260"/>
            </a:xfrm>
            <a:custGeom>
              <a:avLst/>
              <a:gdLst>
                <a:gd name="connsiteX0" fmla="*/ 0 w 746125"/>
                <a:gd name="connsiteY0" fmla="*/ 0 h 127000"/>
                <a:gd name="connsiteX1" fmla="*/ 619125 w 746125"/>
                <a:gd name="connsiteY1" fmla="*/ 0 h 127000"/>
                <a:gd name="connsiteX2" fmla="*/ 746125 w 746125"/>
                <a:gd name="connsiteY2" fmla="*/ 127000 h 12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6125" h="127000">
                  <a:moveTo>
                    <a:pt x="0" y="0"/>
                  </a:moveTo>
                  <a:lnTo>
                    <a:pt x="619125" y="0"/>
                  </a:lnTo>
                  <a:lnTo>
                    <a:pt x="746125" y="127000"/>
                  </a:lnTo>
                </a:path>
              </a:pathLst>
            </a:custGeom>
            <a:noFill/>
            <a:ln>
              <a:solidFill>
                <a:schemeClr val="tx1"/>
              </a:solidFill>
              <a:prstDash val="dash"/>
              <a:headEnd type="diamond" w="med" len="med"/>
              <a:tailEnd type="non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rgbClr val="9A0064"/>
                </a:solidFill>
                <a:latin typeface="Helvetica" pitchFamily="2" charset="0"/>
              </a:endParaRPr>
            </a:p>
          </p:txBody>
        </p:sp>
        <p:sp>
          <p:nvSpPr>
            <p:cNvPr id="25" name="Diamond 24">
              <a:extLst>
                <a:ext uri="{FF2B5EF4-FFF2-40B4-BE49-F238E27FC236}">
                  <a16:creationId xmlns:a16="http://schemas.microsoft.com/office/drawing/2014/main" id="{6CEB5E2F-6F63-9946-AB9A-C7DBFE8D2BA3}"/>
                </a:ext>
              </a:extLst>
            </p:cNvPr>
            <p:cNvSpPr/>
            <p:nvPr/>
          </p:nvSpPr>
          <p:spPr>
            <a:xfrm rot="2934078">
              <a:off x="6568197" y="4604348"/>
              <a:ext cx="85486" cy="85486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rgbClr val="9A0064"/>
                </a:solidFill>
                <a:latin typeface="Helvetica" pitchFamily="2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8870772-84C4-AF40-AC52-62ECD1B02F0A}"/>
              </a:ext>
            </a:extLst>
          </p:cNvPr>
          <p:cNvGrpSpPr/>
          <p:nvPr/>
        </p:nvGrpSpPr>
        <p:grpSpPr>
          <a:xfrm>
            <a:off x="7705703" y="3472731"/>
            <a:ext cx="3687607" cy="85486"/>
            <a:chOff x="7108511" y="3683217"/>
            <a:chExt cx="3687607" cy="85486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E3B813B-D03D-8842-8592-822992A2F1DB}"/>
                </a:ext>
              </a:extLst>
            </p:cNvPr>
            <p:cNvCxnSpPr/>
            <p:nvPr/>
          </p:nvCxnSpPr>
          <p:spPr>
            <a:xfrm flipH="1">
              <a:off x="7132214" y="3725960"/>
              <a:ext cx="366390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  <a:headEnd type="diamond" w="med" len="med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Diamond 27">
              <a:extLst>
                <a:ext uri="{FF2B5EF4-FFF2-40B4-BE49-F238E27FC236}">
                  <a16:creationId xmlns:a16="http://schemas.microsoft.com/office/drawing/2014/main" id="{C2D33E91-CDBF-1745-AD1A-62C1EA023BB0}"/>
                </a:ext>
              </a:extLst>
            </p:cNvPr>
            <p:cNvSpPr/>
            <p:nvPr/>
          </p:nvSpPr>
          <p:spPr>
            <a:xfrm>
              <a:off x="7108511" y="3683217"/>
              <a:ext cx="85486" cy="85486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rgbClr val="9A0064"/>
                </a:solidFill>
                <a:latin typeface="Helvetica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21C399B-F3E1-724D-B324-81331BF9556D}"/>
              </a:ext>
            </a:extLst>
          </p:cNvPr>
          <p:cNvGrpSpPr/>
          <p:nvPr/>
        </p:nvGrpSpPr>
        <p:grpSpPr>
          <a:xfrm>
            <a:off x="7264852" y="1549338"/>
            <a:ext cx="3828907" cy="877768"/>
            <a:chOff x="6574588" y="1976784"/>
            <a:chExt cx="3764093" cy="877768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548A5DB3-491E-AE49-B0A9-988CA2209605}"/>
                </a:ext>
              </a:extLst>
            </p:cNvPr>
            <p:cNvSpPr/>
            <p:nvPr/>
          </p:nvSpPr>
          <p:spPr>
            <a:xfrm flipH="1">
              <a:off x="6625383" y="1976784"/>
              <a:ext cx="3713298" cy="834173"/>
            </a:xfrm>
            <a:custGeom>
              <a:avLst/>
              <a:gdLst>
                <a:gd name="connsiteX0" fmla="*/ 0 w 746125"/>
                <a:gd name="connsiteY0" fmla="*/ 0 h 127000"/>
                <a:gd name="connsiteX1" fmla="*/ 619125 w 746125"/>
                <a:gd name="connsiteY1" fmla="*/ 0 h 127000"/>
                <a:gd name="connsiteX2" fmla="*/ 746125 w 746125"/>
                <a:gd name="connsiteY2" fmla="*/ 127000 h 12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6125" h="127000">
                  <a:moveTo>
                    <a:pt x="0" y="0"/>
                  </a:moveTo>
                  <a:lnTo>
                    <a:pt x="619125" y="0"/>
                  </a:lnTo>
                  <a:lnTo>
                    <a:pt x="746125" y="127000"/>
                  </a:lnTo>
                </a:path>
              </a:pathLst>
            </a:custGeom>
            <a:noFill/>
            <a:ln>
              <a:solidFill>
                <a:schemeClr val="tx1"/>
              </a:solidFill>
              <a:prstDash val="dash"/>
              <a:headEnd type="diamond" w="med" len="med"/>
              <a:tailEnd type="non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rgbClr val="9A0064"/>
                </a:solidFill>
                <a:latin typeface="Helvetica" pitchFamily="2" charset="0"/>
              </a:endParaRPr>
            </a:p>
          </p:txBody>
        </p:sp>
        <p:sp>
          <p:nvSpPr>
            <p:cNvPr id="31" name="Diamond 30">
              <a:extLst>
                <a:ext uri="{FF2B5EF4-FFF2-40B4-BE49-F238E27FC236}">
                  <a16:creationId xmlns:a16="http://schemas.microsoft.com/office/drawing/2014/main" id="{9779EBD8-C51D-624C-B10C-A8F21DFD26A8}"/>
                </a:ext>
              </a:extLst>
            </p:cNvPr>
            <p:cNvSpPr/>
            <p:nvPr/>
          </p:nvSpPr>
          <p:spPr>
            <a:xfrm rot="2503275">
              <a:off x="6574588" y="2769066"/>
              <a:ext cx="85486" cy="85486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rgbClr val="9A0064"/>
                </a:solidFill>
                <a:latin typeface="Helvetica" pitchFamily="2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1C3DAE7A-DC39-5A40-80E7-2298D7D82B84}"/>
              </a:ext>
            </a:extLst>
          </p:cNvPr>
          <p:cNvSpPr txBox="1"/>
          <p:nvPr/>
        </p:nvSpPr>
        <p:spPr>
          <a:xfrm>
            <a:off x="9508197" y="5419630"/>
            <a:ext cx="2559823" cy="708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b="1" dirty="0">
                <a:solidFill>
                  <a:srgbClr val="9A0064"/>
                </a:solidFill>
                <a:latin typeface="Helvetica" pitchFamily="2" charset="0"/>
              </a:rPr>
              <a:t>Good understanding of land and customs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398E3AF-001B-814C-A8E4-D1CF29656EB1}"/>
              </a:ext>
            </a:extLst>
          </p:cNvPr>
          <p:cNvSpPr txBox="1"/>
          <p:nvPr/>
        </p:nvSpPr>
        <p:spPr>
          <a:xfrm>
            <a:off x="9508197" y="3586227"/>
            <a:ext cx="1803929" cy="392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b="1" dirty="0">
                <a:solidFill>
                  <a:srgbClr val="9A0064"/>
                </a:solidFill>
                <a:latin typeface="Helvetica" pitchFamily="2" charset="0"/>
              </a:rPr>
              <a:t>Eager to learn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D9174E2-F034-1B4A-856D-0A3EAD67D2E0}"/>
              </a:ext>
            </a:extLst>
          </p:cNvPr>
          <p:cNvSpPr txBox="1"/>
          <p:nvPr/>
        </p:nvSpPr>
        <p:spPr>
          <a:xfrm>
            <a:off x="9508197" y="1683204"/>
            <a:ext cx="1677544" cy="392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b="1" dirty="0">
                <a:solidFill>
                  <a:srgbClr val="9A0064"/>
                </a:solidFill>
                <a:latin typeface="Helvetica" pitchFamily="2" charset="0"/>
              </a:rPr>
              <a:t>Tech-savvy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7BBD66BC-110B-7A4B-A636-C55CFB009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0333" y="0"/>
            <a:ext cx="1481667" cy="1070624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29275AB8-C049-DF4C-BBF1-66B1B22DE090}"/>
              </a:ext>
            </a:extLst>
          </p:cNvPr>
          <p:cNvSpPr txBox="1"/>
          <p:nvPr/>
        </p:nvSpPr>
        <p:spPr>
          <a:xfrm>
            <a:off x="1555245" y="1733430"/>
            <a:ext cx="2372550" cy="392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b="1" dirty="0">
                <a:solidFill>
                  <a:srgbClr val="9A0064"/>
                </a:solidFill>
                <a:latin typeface="Helvetica" pitchFamily="2" charset="0"/>
              </a:rPr>
              <a:t>Strong leadership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66DA8F1-FC13-D241-AD07-9D039B933BFF}"/>
              </a:ext>
            </a:extLst>
          </p:cNvPr>
          <p:cNvSpPr txBox="1"/>
          <p:nvPr/>
        </p:nvSpPr>
        <p:spPr>
          <a:xfrm>
            <a:off x="1335948" y="3515474"/>
            <a:ext cx="2811144" cy="392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b="1" dirty="0">
                <a:solidFill>
                  <a:srgbClr val="9A0064"/>
                </a:solidFill>
                <a:latin typeface="Helvetica" pitchFamily="2" charset="0"/>
              </a:rPr>
              <a:t>Good communicator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6251BF4-EBF0-A645-914C-03D98BCEEB2E}"/>
              </a:ext>
            </a:extLst>
          </p:cNvPr>
          <p:cNvSpPr txBox="1"/>
          <p:nvPr/>
        </p:nvSpPr>
        <p:spPr>
          <a:xfrm>
            <a:off x="1555245" y="5419630"/>
            <a:ext cx="1677544" cy="392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b="1" dirty="0">
                <a:solidFill>
                  <a:srgbClr val="9A0064"/>
                </a:solidFill>
                <a:latin typeface="Helvetica" pitchFamily="2" charset="0"/>
              </a:rPr>
              <a:t>Empathetic</a:t>
            </a:r>
          </a:p>
        </p:txBody>
      </p:sp>
    </p:spTree>
    <p:extLst>
      <p:ext uri="{BB962C8B-B14F-4D97-AF65-F5344CB8AC3E}">
        <p14:creationId xmlns:p14="http://schemas.microsoft.com/office/powerpoint/2010/main" val="2880800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BE4C79E3-7210-134F-94C1-233475C94315}"/>
              </a:ext>
            </a:extLst>
          </p:cNvPr>
          <p:cNvSpPr/>
          <p:nvPr/>
        </p:nvSpPr>
        <p:spPr>
          <a:xfrm>
            <a:off x="4186699" y="2547654"/>
            <a:ext cx="3397401" cy="300137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alpha val="3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9A0064"/>
              </a:solidFill>
              <a:latin typeface="Helvetica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27C02F-C8B0-D84A-A81A-E3D992488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9A0064"/>
                </a:solidFill>
                <a:latin typeface="Helvetica" pitchFamily="2" charset="0"/>
              </a:rPr>
              <a:t>Prototype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10F741-934A-2E49-9737-729E0982793A}"/>
              </a:ext>
            </a:extLst>
          </p:cNvPr>
          <p:cNvSpPr/>
          <p:nvPr/>
        </p:nvSpPr>
        <p:spPr>
          <a:xfrm>
            <a:off x="616744" y="1668781"/>
            <a:ext cx="2358104" cy="455965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alpha val="3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9A0064"/>
              </a:solidFill>
              <a:latin typeface="Helvetica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7BE5F4-4622-694A-920A-720EBC437219}"/>
              </a:ext>
            </a:extLst>
          </p:cNvPr>
          <p:cNvSpPr/>
          <p:nvPr/>
        </p:nvSpPr>
        <p:spPr>
          <a:xfrm>
            <a:off x="9024590" y="1730285"/>
            <a:ext cx="1908000" cy="1815314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alpha val="3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9A0064"/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DD1614-2669-F342-A651-C02B9DBA05EF}"/>
              </a:ext>
            </a:extLst>
          </p:cNvPr>
          <p:cNvSpPr/>
          <p:nvPr/>
        </p:nvSpPr>
        <p:spPr>
          <a:xfrm>
            <a:off x="9031266" y="4316563"/>
            <a:ext cx="1908000" cy="1909444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alpha val="3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9A0064"/>
              </a:solidFill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FEF110-CB36-D145-B871-3EDC378110D2}"/>
              </a:ext>
            </a:extLst>
          </p:cNvPr>
          <p:cNvSpPr txBox="1"/>
          <p:nvPr/>
        </p:nvSpPr>
        <p:spPr>
          <a:xfrm>
            <a:off x="964685" y="1748148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Other Services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B40742-4ACA-FB43-A605-8334A27E9FAE}"/>
              </a:ext>
            </a:extLst>
          </p:cNvPr>
          <p:cNvSpPr txBox="1"/>
          <p:nvPr/>
        </p:nvSpPr>
        <p:spPr>
          <a:xfrm>
            <a:off x="9183252" y="1786746"/>
            <a:ext cx="1644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Mobile App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EC7720-750C-334D-B6B0-D5A456E1C7D0}"/>
              </a:ext>
            </a:extLst>
          </p:cNvPr>
          <p:cNvSpPr txBox="1"/>
          <p:nvPr/>
        </p:nvSpPr>
        <p:spPr>
          <a:xfrm>
            <a:off x="9283053" y="4412621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Community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4291CC-7950-8842-8952-1080137D2374}"/>
              </a:ext>
            </a:extLst>
          </p:cNvPr>
          <p:cNvSpPr txBox="1"/>
          <p:nvPr/>
        </p:nvSpPr>
        <p:spPr>
          <a:xfrm>
            <a:off x="4795061" y="2626508"/>
            <a:ext cx="2045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Blockchain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4089F0-EAE2-704D-B28E-452E7444EBA6}"/>
              </a:ext>
            </a:extLst>
          </p:cNvPr>
          <p:cNvSpPr/>
          <p:nvPr/>
        </p:nvSpPr>
        <p:spPr>
          <a:xfrm>
            <a:off x="9283053" y="2173607"/>
            <a:ext cx="1590675" cy="1282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72000" rtlCol="0" anchor="t" anchorCtr="0"/>
          <a:lstStyle/>
          <a:p>
            <a:pPr marL="171450" indent="-171450">
              <a:lnSpc>
                <a:spcPct val="114000"/>
              </a:lnSpc>
              <a:spcAft>
                <a:spcPts val="200"/>
              </a:spcAft>
              <a:buFontTx/>
              <a:buChar char="-"/>
            </a:pPr>
            <a:r>
              <a:rPr lang="en-US" sz="1200" dirty="0">
                <a:solidFill>
                  <a:srgbClr val="9A0064"/>
                </a:solidFill>
                <a:latin typeface="Helvetica" pitchFamily="2" charset="0"/>
              </a:rPr>
              <a:t>Personal Information</a:t>
            </a:r>
          </a:p>
          <a:p>
            <a:pPr marL="171450" indent="-171450">
              <a:lnSpc>
                <a:spcPct val="114000"/>
              </a:lnSpc>
              <a:spcAft>
                <a:spcPts val="200"/>
              </a:spcAft>
              <a:buFontTx/>
              <a:buChar char="-"/>
            </a:pPr>
            <a:r>
              <a:rPr lang="en-US" sz="1200" dirty="0">
                <a:solidFill>
                  <a:srgbClr val="9A0064"/>
                </a:solidFill>
                <a:latin typeface="Helvetica" pitchFamily="2" charset="0"/>
              </a:rPr>
              <a:t>Family information</a:t>
            </a:r>
          </a:p>
          <a:p>
            <a:pPr marL="171450" indent="-171450">
              <a:lnSpc>
                <a:spcPct val="114000"/>
              </a:lnSpc>
              <a:spcAft>
                <a:spcPts val="200"/>
              </a:spcAft>
              <a:buFontTx/>
              <a:buChar char="-"/>
            </a:pPr>
            <a:r>
              <a:rPr lang="en-US" sz="1200" dirty="0">
                <a:solidFill>
                  <a:srgbClr val="9A0064"/>
                </a:solidFill>
                <a:latin typeface="Helvetica" pitchFamily="2" charset="0"/>
              </a:rPr>
              <a:t>Financial aid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0E8D8D-0289-1E49-891F-75418CE8AE66}"/>
              </a:ext>
            </a:extLst>
          </p:cNvPr>
          <p:cNvSpPr/>
          <p:nvPr/>
        </p:nvSpPr>
        <p:spPr>
          <a:xfrm>
            <a:off x="9183252" y="4799482"/>
            <a:ext cx="1590675" cy="1282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72000" rtlCol="0" anchor="t" anchorCtr="0"/>
          <a:lstStyle/>
          <a:p>
            <a:pPr marL="171450" indent="-171450">
              <a:lnSpc>
                <a:spcPct val="114000"/>
              </a:lnSpc>
              <a:buFontTx/>
              <a:buChar char="-"/>
            </a:pPr>
            <a:r>
              <a:rPr lang="en-US" sz="1200" dirty="0">
                <a:solidFill>
                  <a:srgbClr val="9A0064"/>
                </a:solidFill>
                <a:latin typeface="Helvetica" pitchFamily="2" charset="0"/>
              </a:rPr>
              <a:t>Muster Point</a:t>
            </a:r>
          </a:p>
          <a:p>
            <a:pPr marL="171450" indent="-171450">
              <a:lnSpc>
                <a:spcPct val="114000"/>
              </a:lnSpc>
              <a:buFontTx/>
              <a:buChar char="-"/>
            </a:pPr>
            <a:r>
              <a:rPr lang="en-US" sz="1200" dirty="0">
                <a:solidFill>
                  <a:srgbClr val="9A0064"/>
                </a:solidFill>
                <a:latin typeface="Helvetica" pitchFamily="2" charset="0"/>
              </a:rPr>
              <a:t>Core leaders</a:t>
            </a:r>
          </a:p>
          <a:p>
            <a:pPr marL="171450" indent="-171450">
              <a:lnSpc>
                <a:spcPct val="114000"/>
              </a:lnSpc>
              <a:buFontTx/>
              <a:buChar char="-"/>
            </a:pPr>
            <a:r>
              <a:rPr lang="en-US" sz="1200" dirty="0">
                <a:solidFill>
                  <a:srgbClr val="9A0064"/>
                </a:solidFill>
                <a:latin typeface="Helvetica" pitchFamily="2" charset="0"/>
              </a:rPr>
              <a:t>Town information</a:t>
            </a:r>
          </a:p>
          <a:p>
            <a:pPr marL="171450" indent="-171450">
              <a:lnSpc>
                <a:spcPct val="114000"/>
              </a:lnSpc>
              <a:buFontTx/>
              <a:buChar char="-"/>
            </a:pPr>
            <a:endParaRPr lang="en-US" sz="1200" b="1" dirty="0">
              <a:solidFill>
                <a:srgbClr val="9A0064"/>
              </a:solidFill>
              <a:latin typeface="Helvetica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6B8FEB-A129-9A43-8DA9-0ECA51924687}"/>
              </a:ext>
            </a:extLst>
          </p:cNvPr>
          <p:cNvSpPr/>
          <p:nvPr/>
        </p:nvSpPr>
        <p:spPr>
          <a:xfrm>
            <a:off x="773121" y="2142101"/>
            <a:ext cx="2045351" cy="520444"/>
          </a:xfrm>
          <a:prstGeom prst="rect">
            <a:avLst/>
          </a:prstGeom>
          <a:solidFill>
            <a:srgbClr val="9A00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72000" bIns="72000" rtlCol="0" anchor="t" anchorCtr="0"/>
          <a:lstStyle/>
          <a:p>
            <a:pPr algn="ctr">
              <a:lnSpc>
                <a:spcPct val="114000"/>
              </a:lnSpc>
              <a:spcAft>
                <a:spcPts val="200"/>
              </a:spcAft>
            </a:pPr>
            <a:r>
              <a:rPr lang="en-US" sz="1400" b="1" dirty="0">
                <a:solidFill>
                  <a:schemeClr val="bg1"/>
                </a:solidFill>
                <a:highlight>
                  <a:srgbClr val="9A0064"/>
                </a:highlight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Monitoring Services</a:t>
            </a:r>
            <a:endParaRPr lang="en-US" sz="1400" b="1" dirty="0">
              <a:solidFill>
                <a:schemeClr val="bg1"/>
              </a:solidFill>
              <a:highlight>
                <a:srgbClr val="9A0064"/>
              </a:highlight>
              <a:latin typeface="Helvetica" pitchFamily="2" charset="0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E327BBA-28E7-0C40-BC63-42940293B036}"/>
              </a:ext>
            </a:extLst>
          </p:cNvPr>
          <p:cNvCxnSpPr>
            <a:cxnSpLocks/>
          </p:cNvCxnSpPr>
          <p:nvPr/>
        </p:nvCxnSpPr>
        <p:spPr>
          <a:xfrm flipV="1">
            <a:off x="2974848" y="4353270"/>
            <a:ext cx="1211842" cy="1"/>
          </a:xfrm>
          <a:prstGeom prst="straightConnector1">
            <a:avLst/>
          </a:prstGeom>
          <a:ln w="19050">
            <a:solidFill>
              <a:schemeClr val="tx1"/>
            </a:solidFill>
            <a:headEnd type="diamond" w="lg" len="lg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EBF94EDF-C63E-7D4E-9490-BA1352E92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0333" y="0"/>
            <a:ext cx="1481667" cy="1070624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991D8B9F-EE78-6F45-8423-5EAC41EF2BC8}"/>
              </a:ext>
            </a:extLst>
          </p:cNvPr>
          <p:cNvSpPr/>
          <p:nvPr/>
        </p:nvSpPr>
        <p:spPr>
          <a:xfrm>
            <a:off x="758902" y="2930428"/>
            <a:ext cx="2045351" cy="597987"/>
          </a:xfrm>
          <a:prstGeom prst="rect">
            <a:avLst/>
          </a:prstGeom>
          <a:solidFill>
            <a:srgbClr val="9A00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72000" bIns="72000" rtlCol="0" anchor="t" anchorCtr="0"/>
          <a:lstStyle/>
          <a:p>
            <a:pPr algn="ctr">
              <a:lnSpc>
                <a:spcPct val="114000"/>
              </a:lnSpc>
              <a:spcAft>
                <a:spcPts val="200"/>
              </a:spcAft>
            </a:pPr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Reporting and Business Intelligence</a:t>
            </a:r>
            <a:endParaRPr lang="en-US" sz="1400" b="1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BE32E07-FB38-C142-9D25-EE42E6A7D030}"/>
              </a:ext>
            </a:extLst>
          </p:cNvPr>
          <p:cNvSpPr/>
          <p:nvPr/>
        </p:nvSpPr>
        <p:spPr>
          <a:xfrm>
            <a:off x="758901" y="3725102"/>
            <a:ext cx="2045351" cy="628168"/>
          </a:xfrm>
          <a:prstGeom prst="rect">
            <a:avLst/>
          </a:prstGeom>
          <a:solidFill>
            <a:srgbClr val="9A00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72000" bIns="72000" rtlCol="0" anchor="t" anchorCtr="0"/>
          <a:lstStyle/>
          <a:p>
            <a:pPr algn="ctr">
              <a:lnSpc>
                <a:spcPct val="114000"/>
              </a:lnSpc>
              <a:spcAft>
                <a:spcPts val="200"/>
              </a:spcAft>
            </a:pPr>
            <a:r>
              <a:rPr lang="en-US" sz="1400" b="1" dirty="0">
                <a:solidFill>
                  <a:schemeClr val="bg1"/>
                </a:solidFill>
                <a:highlight>
                  <a:srgbClr val="9A0064"/>
                </a:highlight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Financial Analysis and allocation</a:t>
            </a:r>
            <a:endParaRPr lang="en-US" sz="1400" b="1" dirty="0">
              <a:solidFill>
                <a:schemeClr val="bg1"/>
              </a:solidFill>
              <a:highlight>
                <a:srgbClr val="9A0064"/>
              </a:highlight>
              <a:latin typeface="Helvetica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7E885BB-8DAA-DD44-A4FE-E345D6663928}"/>
              </a:ext>
            </a:extLst>
          </p:cNvPr>
          <p:cNvSpPr/>
          <p:nvPr/>
        </p:nvSpPr>
        <p:spPr>
          <a:xfrm>
            <a:off x="730150" y="4485398"/>
            <a:ext cx="2045351" cy="628168"/>
          </a:xfrm>
          <a:prstGeom prst="rect">
            <a:avLst/>
          </a:prstGeom>
          <a:solidFill>
            <a:srgbClr val="9A00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72000" bIns="72000" rtlCol="0" anchor="t" anchorCtr="0"/>
          <a:lstStyle/>
          <a:p>
            <a:pPr algn="ctr">
              <a:lnSpc>
                <a:spcPct val="114000"/>
              </a:lnSpc>
              <a:spcAft>
                <a:spcPts val="200"/>
              </a:spcAft>
            </a:pPr>
            <a:r>
              <a:rPr lang="en-US" sz="1400" b="1" dirty="0">
                <a:solidFill>
                  <a:schemeClr val="bg1"/>
                </a:solidFill>
                <a:highlight>
                  <a:srgbClr val="9A0064"/>
                </a:highlight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Prediction and Insights Engine</a:t>
            </a:r>
            <a:endParaRPr lang="en-US" sz="1400" b="1" dirty="0">
              <a:solidFill>
                <a:schemeClr val="bg1"/>
              </a:solidFill>
              <a:highlight>
                <a:srgbClr val="9A0064"/>
              </a:highlight>
              <a:latin typeface="Helvetica" pitchFamily="2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F36C30F-C697-6342-9381-4F73C529379E}"/>
              </a:ext>
            </a:extLst>
          </p:cNvPr>
          <p:cNvSpPr/>
          <p:nvPr/>
        </p:nvSpPr>
        <p:spPr>
          <a:xfrm>
            <a:off x="730149" y="5315279"/>
            <a:ext cx="2045351" cy="628168"/>
          </a:xfrm>
          <a:prstGeom prst="rect">
            <a:avLst/>
          </a:prstGeom>
          <a:solidFill>
            <a:srgbClr val="9A00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72000" bIns="72000" rtlCol="0" anchor="t" anchorCtr="0"/>
          <a:lstStyle/>
          <a:p>
            <a:pPr algn="ctr">
              <a:lnSpc>
                <a:spcPct val="114000"/>
              </a:lnSpc>
              <a:spcAft>
                <a:spcPts val="200"/>
              </a:spcAft>
            </a:pPr>
            <a:r>
              <a:rPr lang="en-US" sz="1400" b="1" dirty="0">
                <a:solidFill>
                  <a:schemeClr val="bg1"/>
                </a:solidFill>
                <a:highlight>
                  <a:srgbClr val="9A0064"/>
                </a:highlight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Economics information and GIS</a:t>
            </a:r>
            <a:endParaRPr lang="en-US" sz="1400" b="1" dirty="0">
              <a:solidFill>
                <a:schemeClr val="bg1"/>
              </a:solidFill>
              <a:highlight>
                <a:srgbClr val="9A0064"/>
              </a:highlight>
              <a:latin typeface="Helvetica" pitchFamily="2" charset="0"/>
            </a:endParaRP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6B2A6753-3902-9F44-ACBD-9DB9C216BE5B}"/>
              </a:ext>
            </a:extLst>
          </p:cNvPr>
          <p:cNvCxnSpPr>
            <a:cxnSpLocks/>
          </p:cNvCxnSpPr>
          <p:nvPr/>
        </p:nvCxnSpPr>
        <p:spPr>
          <a:xfrm>
            <a:off x="9574900" y="3559813"/>
            <a:ext cx="0" cy="799016"/>
          </a:xfrm>
          <a:prstGeom prst="straightConnector1">
            <a:avLst/>
          </a:prstGeom>
          <a:ln w="19050">
            <a:solidFill>
              <a:schemeClr val="tx1"/>
            </a:solidFill>
            <a:headEnd type="diamond" w="lg" len="lg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07799841-2A85-0046-86C8-2716025C294E}"/>
              </a:ext>
            </a:extLst>
          </p:cNvPr>
          <p:cNvSpPr/>
          <p:nvPr/>
        </p:nvSpPr>
        <p:spPr>
          <a:xfrm>
            <a:off x="4795061" y="3222700"/>
            <a:ext cx="2045351" cy="520444"/>
          </a:xfrm>
          <a:prstGeom prst="rect">
            <a:avLst/>
          </a:prstGeom>
          <a:solidFill>
            <a:srgbClr val="9A00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72000" bIns="72000" rtlCol="0" anchor="t" anchorCtr="0"/>
          <a:lstStyle/>
          <a:p>
            <a:pPr algn="ctr">
              <a:lnSpc>
                <a:spcPct val="114000"/>
              </a:lnSpc>
              <a:spcAft>
                <a:spcPts val="200"/>
              </a:spcAft>
            </a:pPr>
            <a:r>
              <a:rPr lang="en-US" sz="1400" b="1" dirty="0">
                <a:solidFill>
                  <a:schemeClr val="bg1"/>
                </a:solidFill>
                <a:highlight>
                  <a:srgbClr val="9A0064"/>
                </a:highlight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User verification</a:t>
            </a:r>
            <a:endParaRPr lang="en-US" sz="1400" b="1" dirty="0">
              <a:solidFill>
                <a:schemeClr val="bg1"/>
              </a:solidFill>
              <a:highlight>
                <a:srgbClr val="9A0064"/>
              </a:highlight>
              <a:latin typeface="Helvetica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2D1F80E-5C55-7F47-A794-6A349941BC42}"/>
              </a:ext>
            </a:extLst>
          </p:cNvPr>
          <p:cNvSpPr/>
          <p:nvPr/>
        </p:nvSpPr>
        <p:spPr>
          <a:xfrm>
            <a:off x="4818503" y="4705144"/>
            <a:ext cx="2045351" cy="520444"/>
          </a:xfrm>
          <a:prstGeom prst="rect">
            <a:avLst/>
          </a:prstGeom>
          <a:solidFill>
            <a:srgbClr val="9A00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72000" bIns="72000" rtlCol="0" anchor="t" anchorCtr="0"/>
          <a:lstStyle/>
          <a:p>
            <a:pPr algn="ctr">
              <a:lnSpc>
                <a:spcPct val="114000"/>
              </a:lnSpc>
              <a:spcAft>
                <a:spcPts val="200"/>
              </a:spcAft>
            </a:pPr>
            <a:r>
              <a:rPr lang="en-US" sz="1400" b="1" dirty="0">
                <a:solidFill>
                  <a:schemeClr val="bg1"/>
                </a:solidFill>
                <a:highlight>
                  <a:srgbClr val="9A0064"/>
                </a:highlight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Update Ledger</a:t>
            </a:r>
            <a:endParaRPr lang="en-US" sz="1400" b="1" dirty="0">
              <a:solidFill>
                <a:schemeClr val="bg1"/>
              </a:solidFill>
              <a:highlight>
                <a:srgbClr val="9A0064"/>
              </a:highlight>
              <a:latin typeface="Helvetica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9CB046D-5C70-4040-972B-036A33D0A775}"/>
              </a:ext>
            </a:extLst>
          </p:cNvPr>
          <p:cNvSpPr/>
          <p:nvPr/>
        </p:nvSpPr>
        <p:spPr>
          <a:xfrm>
            <a:off x="4818503" y="3892177"/>
            <a:ext cx="2045351" cy="520444"/>
          </a:xfrm>
          <a:prstGeom prst="rect">
            <a:avLst/>
          </a:prstGeom>
          <a:solidFill>
            <a:srgbClr val="9A00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72000" bIns="72000" rtlCol="0" anchor="t" anchorCtr="0"/>
          <a:lstStyle/>
          <a:p>
            <a:pPr algn="ctr">
              <a:lnSpc>
                <a:spcPct val="114000"/>
              </a:lnSpc>
              <a:spcAft>
                <a:spcPts val="200"/>
              </a:spcAft>
            </a:pPr>
            <a:r>
              <a:rPr lang="en-US" sz="1400" b="1" dirty="0">
                <a:solidFill>
                  <a:schemeClr val="bg1"/>
                </a:solidFill>
                <a:highlight>
                  <a:srgbClr val="9A0064"/>
                </a:highlight>
                <a:latin typeface="Helvetica" pitchFamily="2" charset="0"/>
                <a:ea typeface="Arial" panose="020B0706030804020204" pitchFamily="34" charset="0"/>
                <a:cs typeface="Arial" panose="020B0706030804020204" pitchFamily="34" charset="0"/>
              </a:rPr>
              <a:t>User Validation</a:t>
            </a:r>
            <a:endParaRPr lang="en-US" sz="1400" b="1" dirty="0">
              <a:solidFill>
                <a:schemeClr val="bg1"/>
              </a:solidFill>
              <a:highlight>
                <a:srgbClr val="9A0064"/>
              </a:highlight>
              <a:latin typeface="Helvetica" pitchFamily="2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E7F6E8E-85A1-2B4D-A1A5-1503CA7A4320}"/>
              </a:ext>
            </a:extLst>
          </p:cNvPr>
          <p:cNvCxnSpPr>
            <a:cxnSpLocks/>
          </p:cNvCxnSpPr>
          <p:nvPr/>
        </p:nvCxnSpPr>
        <p:spPr>
          <a:xfrm flipV="1">
            <a:off x="10366128" y="3486929"/>
            <a:ext cx="0" cy="866341"/>
          </a:xfrm>
          <a:prstGeom prst="straightConnector1">
            <a:avLst/>
          </a:prstGeom>
          <a:ln w="19050">
            <a:solidFill>
              <a:schemeClr val="tx1"/>
            </a:solidFill>
            <a:headEnd type="diamond" w="lg" len="lg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70C311A-72DE-5047-8F20-1A93E43C0FE8}"/>
              </a:ext>
            </a:extLst>
          </p:cNvPr>
          <p:cNvCxnSpPr>
            <a:cxnSpLocks/>
          </p:cNvCxnSpPr>
          <p:nvPr/>
        </p:nvCxnSpPr>
        <p:spPr>
          <a:xfrm flipH="1">
            <a:off x="2946411" y="3075051"/>
            <a:ext cx="1240278" cy="1"/>
          </a:xfrm>
          <a:prstGeom prst="straightConnector1">
            <a:avLst/>
          </a:prstGeom>
          <a:ln w="19050">
            <a:solidFill>
              <a:schemeClr val="tx1"/>
            </a:solidFill>
            <a:headEnd type="diamond" w="lg" len="lg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9722710-FFF9-AD45-AD81-38C8E0F4D28A}"/>
              </a:ext>
            </a:extLst>
          </p:cNvPr>
          <p:cNvCxnSpPr>
            <a:cxnSpLocks/>
          </p:cNvCxnSpPr>
          <p:nvPr/>
        </p:nvCxnSpPr>
        <p:spPr>
          <a:xfrm flipH="1" flipV="1">
            <a:off x="2983356" y="2147488"/>
            <a:ext cx="6041234" cy="16133"/>
          </a:xfrm>
          <a:prstGeom prst="straightConnector1">
            <a:avLst/>
          </a:prstGeom>
          <a:ln w="19050">
            <a:solidFill>
              <a:schemeClr val="tx1"/>
            </a:solidFill>
            <a:headEnd type="diamond" w="lg" len="lg"/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820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F3637-4822-6C4D-A9E6-8AE4EAE29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9A0064"/>
                </a:solidFill>
                <a:latin typeface="Helvetica" pitchFamily="2" charset="0"/>
              </a:rPr>
              <a:t>Next Steps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23A63F-56BF-BA4E-9BDD-CEF036656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0333" y="0"/>
            <a:ext cx="1481667" cy="1070624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B8B64A7B-03D3-DC49-9F70-20811177458F}"/>
              </a:ext>
            </a:extLst>
          </p:cNvPr>
          <p:cNvSpPr txBox="1"/>
          <p:nvPr/>
        </p:nvSpPr>
        <p:spPr>
          <a:xfrm>
            <a:off x="1494789" y="2088302"/>
            <a:ext cx="2227357" cy="29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rgbClr val="9A0064"/>
                </a:solidFill>
                <a:latin typeface="Arial" panose="020B0706030804020204" pitchFamily="34" charset="0"/>
              </a:rPr>
              <a:t>Validation and Iteration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544D0C3-7514-CE4E-9DBC-F30B030A96E2}"/>
              </a:ext>
            </a:extLst>
          </p:cNvPr>
          <p:cNvCxnSpPr/>
          <p:nvPr/>
        </p:nvCxnSpPr>
        <p:spPr>
          <a:xfrm>
            <a:off x="618634" y="3866746"/>
            <a:ext cx="10913424" cy="0"/>
          </a:xfrm>
          <a:prstGeom prst="straightConnector1">
            <a:avLst/>
          </a:prstGeom>
          <a:ln>
            <a:tailEnd type="arrow" w="lg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2AF7525-9932-B34A-89A4-EE05978B0C78}"/>
              </a:ext>
            </a:extLst>
          </p:cNvPr>
          <p:cNvGrpSpPr/>
          <p:nvPr/>
        </p:nvGrpSpPr>
        <p:grpSpPr>
          <a:xfrm>
            <a:off x="848583" y="2829261"/>
            <a:ext cx="445108" cy="1098448"/>
            <a:chOff x="1590861" y="3364124"/>
            <a:chExt cx="445108" cy="1098448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6A19806-8911-FC4E-AF72-AF9827284808}"/>
                </a:ext>
              </a:extLst>
            </p:cNvPr>
            <p:cNvCxnSpPr>
              <a:cxnSpLocks/>
            </p:cNvCxnSpPr>
            <p:nvPr/>
          </p:nvCxnSpPr>
          <p:spPr>
            <a:xfrm>
              <a:off x="1813415" y="3364124"/>
              <a:ext cx="0" cy="1008000"/>
            </a:xfrm>
            <a:prstGeom prst="line">
              <a:avLst/>
            </a:prstGeom>
            <a:ln w="127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DD2569D-B918-BC4B-9966-788565724871}"/>
                </a:ext>
              </a:extLst>
            </p:cNvPr>
            <p:cNvSpPr/>
            <p:nvPr/>
          </p:nvSpPr>
          <p:spPr>
            <a:xfrm>
              <a:off x="1590861" y="4336264"/>
              <a:ext cx="445108" cy="1263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A0064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47D6EEE-5925-564B-A6C6-F71A222A43AA}"/>
              </a:ext>
            </a:extLst>
          </p:cNvPr>
          <p:cNvGrpSpPr/>
          <p:nvPr/>
        </p:nvGrpSpPr>
        <p:grpSpPr>
          <a:xfrm flipV="1">
            <a:off x="2486885" y="3802138"/>
            <a:ext cx="445108" cy="1095751"/>
            <a:chOff x="1590861" y="3366821"/>
            <a:chExt cx="445108" cy="1095751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80F6B99-747C-3A48-BA49-65C96A956FEF}"/>
                </a:ext>
              </a:extLst>
            </p:cNvPr>
            <p:cNvCxnSpPr/>
            <p:nvPr/>
          </p:nvCxnSpPr>
          <p:spPr>
            <a:xfrm>
              <a:off x="1813415" y="3366821"/>
              <a:ext cx="0" cy="1008000"/>
            </a:xfrm>
            <a:prstGeom prst="line">
              <a:avLst/>
            </a:prstGeom>
            <a:ln w="127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7457714-4AA4-C845-B014-8983A3AEFE27}"/>
                </a:ext>
              </a:extLst>
            </p:cNvPr>
            <p:cNvSpPr/>
            <p:nvPr/>
          </p:nvSpPr>
          <p:spPr>
            <a:xfrm>
              <a:off x="1590861" y="4336264"/>
              <a:ext cx="445108" cy="1263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A0064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B6A9870-D3A1-E246-A258-989BB82FB229}"/>
              </a:ext>
            </a:extLst>
          </p:cNvPr>
          <p:cNvGrpSpPr/>
          <p:nvPr/>
        </p:nvGrpSpPr>
        <p:grpSpPr>
          <a:xfrm>
            <a:off x="4135941" y="2812432"/>
            <a:ext cx="445108" cy="1104519"/>
            <a:chOff x="1590861" y="3358053"/>
            <a:chExt cx="445108" cy="1104519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97DC6B1-84FE-B34A-A41B-339406B7CFAC}"/>
                </a:ext>
              </a:extLst>
            </p:cNvPr>
            <p:cNvCxnSpPr/>
            <p:nvPr/>
          </p:nvCxnSpPr>
          <p:spPr>
            <a:xfrm>
              <a:off x="1813415" y="3358053"/>
              <a:ext cx="0" cy="1008000"/>
            </a:xfrm>
            <a:prstGeom prst="line">
              <a:avLst/>
            </a:prstGeom>
            <a:ln w="127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AD86906-6F8D-DF41-835E-EB6719C76002}"/>
                </a:ext>
              </a:extLst>
            </p:cNvPr>
            <p:cNvSpPr/>
            <p:nvPr/>
          </p:nvSpPr>
          <p:spPr>
            <a:xfrm>
              <a:off x="1590861" y="4336264"/>
              <a:ext cx="445108" cy="1263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A0064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9DCC1AA-F93C-7049-BECF-3D3CAE3CB591}"/>
              </a:ext>
            </a:extLst>
          </p:cNvPr>
          <p:cNvGrpSpPr/>
          <p:nvPr/>
        </p:nvGrpSpPr>
        <p:grpSpPr>
          <a:xfrm flipV="1">
            <a:off x="5774241" y="3802138"/>
            <a:ext cx="445108" cy="1095751"/>
            <a:chOff x="1590861" y="3366821"/>
            <a:chExt cx="445108" cy="1095751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F5A02A1-4BBA-0346-9647-33986166BDA1}"/>
                </a:ext>
              </a:extLst>
            </p:cNvPr>
            <p:cNvCxnSpPr/>
            <p:nvPr/>
          </p:nvCxnSpPr>
          <p:spPr>
            <a:xfrm>
              <a:off x="1813415" y="3366821"/>
              <a:ext cx="0" cy="1008000"/>
            </a:xfrm>
            <a:prstGeom prst="line">
              <a:avLst/>
            </a:prstGeom>
            <a:ln w="127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88396B1-CB4B-0549-8D2E-0A44D6B32617}"/>
                </a:ext>
              </a:extLst>
            </p:cNvPr>
            <p:cNvSpPr/>
            <p:nvPr/>
          </p:nvSpPr>
          <p:spPr>
            <a:xfrm>
              <a:off x="1590861" y="4336264"/>
              <a:ext cx="445108" cy="1263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A0064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B20710F-2750-CC45-AAA2-652DF229A007}"/>
              </a:ext>
            </a:extLst>
          </p:cNvPr>
          <p:cNvGrpSpPr/>
          <p:nvPr/>
        </p:nvGrpSpPr>
        <p:grpSpPr>
          <a:xfrm>
            <a:off x="7397301" y="2835741"/>
            <a:ext cx="445108" cy="1083003"/>
            <a:chOff x="1590861" y="3379569"/>
            <a:chExt cx="445108" cy="1083003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A0D3D3D-DE05-A747-A395-D68FADC3DCE2}"/>
                </a:ext>
              </a:extLst>
            </p:cNvPr>
            <p:cNvCxnSpPr/>
            <p:nvPr/>
          </p:nvCxnSpPr>
          <p:spPr>
            <a:xfrm>
              <a:off x="1824173" y="3379569"/>
              <a:ext cx="0" cy="1008000"/>
            </a:xfrm>
            <a:prstGeom prst="line">
              <a:avLst/>
            </a:prstGeom>
            <a:ln w="127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13ACFD4-72C9-7249-A465-9CF9C9EDC09A}"/>
                </a:ext>
              </a:extLst>
            </p:cNvPr>
            <p:cNvSpPr/>
            <p:nvPr/>
          </p:nvSpPr>
          <p:spPr>
            <a:xfrm>
              <a:off x="1590861" y="4336264"/>
              <a:ext cx="445108" cy="12630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A0064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5243A16-7562-A14A-83CB-2D6B05B03C8D}"/>
              </a:ext>
            </a:extLst>
          </p:cNvPr>
          <p:cNvGrpSpPr/>
          <p:nvPr/>
        </p:nvGrpSpPr>
        <p:grpSpPr>
          <a:xfrm flipV="1">
            <a:off x="9045014" y="3794965"/>
            <a:ext cx="445108" cy="1095751"/>
            <a:chOff x="1590861" y="3366821"/>
            <a:chExt cx="445108" cy="1095751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81F2CA6-8EF6-8F45-B5BF-37FBAB66EED7}"/>
                </a:ext>
              </a:extLst>
            </p:cNvPr>
            <p:cNvCxnSpPr/>
            <p:nvPr/>
          </p:nvCxnSpPr>
          <p:spPr>
            <a:xfrm>
              <a:off x="1813415" y="3366821"/>
              <a:ext cx="0" cy="1008000"/>
            </a:xfrm>
            <a:prstGeom prst="line">
              <a:avLst/>
            </a:prstGeom>
            <a:ln w="127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63533D4-9BBF-C442-91A8-F57C0689887E}"/>
                </a:ext>
              </a:extLst>
            </p:cNvPr>
            <p:cNvSpPr/>
            <p:nvPr/>
          </p:nvSpPr>
          <p:spPr>
            <a:xfrm>
              <a:off x="1590861" y="4336264"/>
              <a:ext cx="445108" cy="12630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A0064"/>
                </a:solidFill>
              </a:endParaRP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79E3E634-ABB9-9D4D-8BCE-96E5F832D237}"/>
              </a:ext>
            </a:extLst>
          </p:cNvPr>
          <p:cNvSpPr>
            <a:spLocks noChangeAspect="1"/>
          </p:cNvSpPr>
          <p:nvPr/>
        </p:nvSpPr>
        <p:spPr>
          <a:xfrm>
            <a:off x="723916" y="2125113"/>
            <a:ext cx="717610" cy="7176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706030804020204" pitchFamily="34" charset="0"/>
                <a:ea typeface="Arial" panose="020B0706030804020204" pitchFamily="34" charset="0"/>
                <a:cs typeface="Arial" panose="020B0706030804020204" pitchFamily="34" charset="0"/>
              </a:rPr>
              <a:t>Q1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  <a:latin typeface="+mj-lt"/>
              </a:rPr>
              <a:t>2021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A22E859-2A05-4848-AB73-A80B58D70C16}"/>
              </a:ext>
            </a:extLst>
          </p:cNvPr>
          <p:cNvSpPr>
            <a:spLocks noChangeAspect="1"/>
          </p:cNvSpPr>
          <p:nvPr/>
        </p:nvSpPr>
        <p:spPr>
          <a:xfrm>
            <a:off x="2339356" y="4870105"/>
            <a:ext cx="717610" cy="7176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706030804020204" pitchFamily="34" charset="0"/>
                <a:ea typeface="Arial" panose="020B0706030804020204" pitchFamily="34" charset="0"/>
                <a:cs typeface="Arial" panose="020B0706030804020204" pitchFamily="34" charset="0"/>
              </a:rPr>
              <a:t>Q2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  <a:latin typeface="+mj-lt"/>
              </a:rPr>
              <a:t>2021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AE84925-48BA-824D-B6B5-23AC0979C34B}"/>
              </a:ext>
            </a:extLst>
          </p:cNvPr>
          <p:cNvSpPr>
            <a:spLocks noChangeAspect="1"/>
          </p:cNvSpPr>
          <p:nvPr/>
        </p:nvSpPr>
        <p:spPr>
          <a:xfrm>
            <a:off x="4008583" y="2117941"/>
            <a:ext cx="717610" cy="7176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706030804020204" pitchFamily="34" charset="0"/>
                <a:ea typeface="Arial" panose="020B0706030804020204" pitchFamily="34" charset="0"/>
                <a:cs typeface="Arial" panose="020B0706030804020204" pitchFamily="34" charset="0"/>
              </a:rPr>
              <a:t>Q3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  <a:latin typeface="+mj-lt"/>
              </a:rPr>
              <a:t>2021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2247823-4091-A04E-9D5D-D7D24983C639}"/>
              </a:ext>
            </a:extLst>
          </p:cNvPr>
          <p:cNvSpPr>
            <a:spLocks noChangeAspect="1"/>
          </p:cNvSpPr>
          <p:nvPr/>
        </p:nvSpPr>
        <p:spPr>
          <a:xfrm>
            <a:off x="5634780" y="4873692"/>
            <a:ext cx="717610" cy="7176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706030804020204" pitchFamily="34" charset="0"/>
                <a:ea typeface="Arial" panose="020B0706030804020204" pitchFamily="34" charset="0"/>
                <a:cs typeface="Arial" panose="020B0706030804020204" pitchFamily="34" charset="0"/>
              </a:rPr>
              <a:t>Q4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  <a:latin typeface="+mj-lt"/>
              </a:rPr>
              <a:t>2021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1BC0D54-576D-E844-BC2C-03319FCF8322}"/>
              </a:ext>
            </a:extLst>
          </p:cNvPr>
          <p:cNvSpPr>
            <a:spLocks noChangeAspect="1"/>
          </p:cNvSpPr>
          <p:nvPr/>
        </p:nvSpPr>
        <p:spPr>
          <a:xfrm>
            <a:off x="7260978" y="2121527"/>
            <a:ext cx="717610" cy="71761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706030804020204" pitchFamily="34" charset="0"/>
                <a:ea typeface="Arial" panose="020B0706030804020204" pitchFamily="34" charset="0"/>
                <a:cs typeface="Arial" panose="020B0706030804020204" pitchFamily="34" charset="0"/>
              </a:rPr>
              <a:t>Q1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  <a:latin typeface="+mj-lt"/>
              </a:rPr>
              <a:t>2022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B4ADB1D-3B42-9443-8552-13B7841F8805}"/>
              </a:ext>
            </a:extLst>
          </p:cNvPr>
          <p:cNvSpPr>
            <a:spLocks noChangeAspect="1"/>
          </p:cNvSpPr>
          <p:nvPr/>
        </p:nvSpPr>
        <p:spPr>
          <a:xfrm>
            <a:off x="8908692" y="4866520"/>
            <a:ext cx="717610" cy="71761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706030804020204" pitchFamily="34" charset="0"/>
                <a:ea typeface="Arial" panose="020B0706030804020204" pitchFamily="34" charset="0"/>
                <a:cs typeface="Arial" panose="020B0706030804020204" pitchFamily="34" charset="0"/>
              </a:rPr>
              <a:t>Q2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  <a:latin typeface="+mj-lt"/>
              </a:rPr>
              <a:t>2022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F491BBE-A482-3842-844D-B585FC2E0DA0}"/>
              </a:ext>
            </a:extLst>
          </p:cNvPr>
          <p:cNvSpPr txBox="1"/>
          <p:nvPr/>
        </p:nvSpPr>
        <p:spPr>
          <a:xfrm>
            <a:off x="1497098" y="2321516"/>
            <a:ext cx="2214290" cy="536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rgbClr val="9A0064"/>
                </a:solidFill>
                <a:ea typeface="Arial" panose="020B0706030804020204" pitchFamily="34" charset="0"/>
                <a:cs typeface="Arial" panose="020B0706030804020204" pitchFamily="34" charset="0"/>
              </a:rPr>
              <a:t>Validating that the app can meet the expectations of users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29C5262-9400-5F46-B68C-E89E26BDE933}"/>
              </a:ext>
            </a:extLst>
          </p:cNvPr>
          <p:cNvSpPr txBox="1"/>
          <p:nvPr/>
        </p:nvSpPr>
        <p:spPr>
          <a:xfrm>
            <a:off x="4777664" y="2090095"/>
            <a:ext cx="2227357" cy="29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rgbClr val="9A0064"/>
                </a:solidFill>
                <a:latin typeface="Arial" panose="020B0706030804020204" pitchFamily="34" charset="0"/>
              </a:rPr>
              <a:t>Application Build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FB91226-5AAE-D046-A4C0-90A74BFAD495}"/>
              </a:ext>
            </a:extLst>
          </p:cNvPr>
          <p:cNvSpPr txBox="1"/>
          <p:nvPr/>
        </p:nvSpPr>
        <p:spPr>
          <a:xfrm>
            <a:off x="8049781" y="2091888"/>
            <a:ext cx="2227357" cy="29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rgbClr val="9A0064"/>
                </a:solidFill>
                <a:latin typeface="Arial" panose="020B0706030804020204" pitchFamily="34" charset="0"/>
              </a:rPr>
              <a:t>Application Pilot v2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7D1D772-2A9F-5F49-91C5-82C5D36CC8BB}"/>
              </a:ext>
            </a:extLst>
          </p:cNvPr>
          <p:cNvSpPr txBox="1"/>
          <p:nvPr/>
        </p:nvSpPr>
        <p:spPr>
          <a:xfrm>
            <a:off x="8052090" y="2325102"/>
            <a:ext cx="2214290" cy="536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rgbClr val="9A0064"/>
                </a:solidFill>
                <a:ea typeface="Arial" panose="020B0706030804020204" pitchFamily="34" charset="0"/>
                <a:cs typeface="Arial" panose="020B0706030804020204" pitchFamily="34" charset="0"/>
              </a:rPr>
              <a:t>Update the app as needed based on feedback 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D8603E2-A8F0-6249-82F3-2DDA0C5492D4}"/>
              </a:ext>
            </a:extLst>
          </p:cNvPr>
          <p:cNvSpPr txBox="1"/>
          <p:nvPr/>
        </p:nvSpPr>
        <p:spPr>
          <a:xfrm>
            <a:off x="3113814" y="4836881"/>
            <a:ext cx="2227357" cy="29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rgbClr val="9A0064"/>
                </a:solidFill>
                <a:latin typeface="Arial" panose="020B0706030804020204" pitchFamily="34" charset="0"/>
              </a:rPr>
              <a:t>Application Build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BD43F5A-97D4-AD4D-B5DF-FB6B65A34078}"/>
              </a:ext>
            </a:extLst>
          </p:cNvPr>
          <p:cNvSpPr txBox="1"/>
          <p:nvPr/>
        </p:nvSpPr>
        <p:spPr>
          <a:xfrm>
            <a:off x="6396689" y="4838674"/>
            <a:ext cx="2227357" cy="29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rgbClr val="9A0064"/>
                </a:solidFill>
                <a:latin typeface="Arial" panose="020B0706030804020204" pitchFamily="34" charset="0"/>
              </a:rPr>
              <a:t>Application Pilot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9DC8A4D-4016-4241-A14B-E4BBC0C24BBB}"/>
              </a:ext>
            </a:extLst>
          </p:cNvPr>
          <p:cNvSpPr txBox="1"/>
          <p:nvPr/>
        </p:nvSpPr>
        <p:spPr>
          <a:xfrm>
            <a:off x="6398998" y="5071888"/>
            <a:ext cx="2214290" cy="767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rgbClr val="9A0064"/>
                </a:solidFill>
                <a:ea typeface="Arial" panose="020B0706030804020204" pitchFamily="34" charset="0"/>
                <a:cs typeface="Arial" panose="020B0706030804020204" pitchFamily="34" charset="0"/>
              </a:rPr>
              <a:t>Test the application with a handful of users and get feedback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039FB38-07A3-E045-90CD-1C5C639B7D32}"/>
              </a:ext>
            </a:extLst>
          </p:cNvPr>
          <p:cNvSpPr txBox="1"/>
          <p:nvPr/>
        </p:nvSpPr>
        <p:spPr>
          <a:xfrm>
            <a:off x="9852863" y="4836881"/>
            <a:ext cx="2227357" cy="293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b="1" dirty="0">
                <a:solidFill>
                  <a:srgbClr val="9A0064"/>
                </a:solidFill>
                <a:latin typeface="Arial" panose="020B0706030804020204" pitchFamily="34" charset="0"/>
              </a:rPr>
              <a:t>Application Deployment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C918344-1CA4-1845-9606-D56358B1C315}"/>
              </a:ext>
            </a:extLst>
          </p:cNvPr>
          <p:cNvSpPr txBox="1"/>
          <p:nvPr/>
        </p:nvSpPr>
        <p:spPr>
          <a:xfrm>
            <a:off x="9855172" y="5070095"/>
            <a:ext cx="2214290" cy="536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solidFill>
                  <a:srgbClr val="9A0064"/>
                </a:solidFill>
                <a:ea typeface="Arial" panose="020B0706030804020204" pitchFamily="34" charset="0"/>
                <a:cs typeface="Arial" panose="020B0706030804020204" pitchFamily="34" charset="0"/>
              </a:rPr>
              <a:t>Application would be in the hands of key users</a:t>
            </a:r>
          </a:p>
        </p:txBody>
      </p:sp>
    </p:spTree>
    <p:extLst>
      <p:ext uri="{BB962C8B-B14F-4D97-AF65-F5344CB8AC3E}">
        <p14:creationId xmlns:p14="http://schemas.microsoft.com/office/powerpoint/2010/main" val="3347971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4500</TotalTime>
  <Words>151</Words>
  <Application>Microsoft Macintosh PowerPoint</Application>
  <PresentationFormat>Widescreen</PresentationFormat>
  <Paragraphs>56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Helvetica Light</vt:lpstr>
      <vt:lpstr>Office Theme</vt:lpstr>
      <vt:lpstr>SmartPrep</vt:lpstr>
      <vt:lpstr>User</vt:lpstr>
      <vt:lpstr>Prototype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Edimaobong Udo</dc:creator>
  <cp:lastModifiedBy>Edimaobong Udo</cp:lastModifiedBy>
  <cp:revision>17</cp:revision>
  <dcterms:created xsi:type="dcterms:W3CDTF">2020-07-19T15:10:56Z</dcterms:created>
  <dcterms:modified xsi:type="dcterms:W3CDTF">2020-07-29T11:48:19Z</dcterms:modified>
</cp:coreProperties>
</file>

<file path=docProps/thumbnail.jpeg>
</file>